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2"/>
  </p:notesMasterIdLst>
  <p:sldIdLst>
    <p:sldId id="256" r:id="rId2"/>
    <p:sldId id="291" r:id="rId3"/>
    <p:sldId id="296" r:id="rId4"/>
    <p:sldId id="292" r:id="rId5"/>
    <p:sldId id="295" r:id="rId6"/>
    <p:sldId id="293" r:id="rId7"/>
    <p:sldId id="297" r:id="rId8"/>
    <p:sldId id="290" r:id="rId9"/>
    <p:sldId id="298" r:id="rId10"/>
    <p:sldId id="302" r:id="rId11"/>
    <p:sldId id="303" r:id="rId12"/>
    <p:sldId id="304" r:id="rId13"/>
    <p:sldId id="301" r:id="rId14"/>
    <p:sldId id="307" r:id="rId15"/>
    <p:sldId id="306" r:id="rId16"/>
    <p:sldId id="309" r:id="rId17"/>
    <p:sldId id="312" r:id="rId18"/>
    <p:sldId id="310" r:id="rId19"/>
    <p:sldId id="311" r:id="rId20"/>
    <p:sldId id="31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70780" autoAdjust="0"/>
  </p:normalViewPr>
  <p:slideViewPr>
    <p:cSldViewPr>
      <p:cViewPr>
        <p:scale>
          <a:sx n="75" d="100"/>
          <a:sy n="75" d="100"/>
        </p:scale>
        <p:origin x="2128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0FC5C-A4CB-4B7E-9814-F0CC25473B7C}" type="datetimeFigureOut">
              <a:rPr lang="en-US" smtClean="0"/>
              <a:t>10/12/15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96731-B3E5-4462-A5DD-EFA562CE1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8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18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3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67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4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120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58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6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39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8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26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956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2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43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68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13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0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Monday, October 12,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Monday, October 12,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Monday, October 12,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Monday, October 12,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Monday, October 12,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Monday, October 12,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Monday, October 12,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Monday, October 12,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Monday, October 12,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Monday, October 12,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Monday, October 12,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Monday, October 12,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jpeg"/><Relationship Id="rId8" Type="http://schemas.openxmlformats.org/officeDocument/2006/relationships/image" Target="../media/image7.jpeg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8.tiff"/><Relationship Id="rId13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8.tiff"/><Relationship Id="rId13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8.tiff"/><Relationship Id="rId13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.png"/><Relationship Id="rId12" Type="http://schemas.openxmlformats.org/officeDocument/2006/relationships/image" Target="../media/image8.tiff"/><Relationship Id="rId13" Type="http://schemas.openxmlformats.org/officeDocument/2006/relationships/image" Target="../media/image10.tiff"/><Relationship Id="rId1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2.png"/><Relationship Id="rId9" Type="http://schemas.openxmlformats.org/officeDocument/2006/relationships/image" Target="../media/image3.png"/><Relationship Id="rId10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openxmlformats.org/officeDocument/2006/relationships/image" Target="../media/image4.jpeg"/><Relationship Id="rId13" Type="http://schemas.openxmlformats.org/officeDocument/2006/relationships/image" Target="../media/image5.png"/><Relationship Id="rId14" Type="http://schemas.openxmlformats.org/officeDocument/2006/relationships/image" Target="../media/image8.tiff"/><Relationship Id="rId1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6" Type="http://schemas.openxmlformats.org/officeDocument/2006/relationships/image" Target="../media/image14.tiff"/><Relationship Id="rId7" Type="http://schemas.openxmlformats.org/officeDocument/2006/relationships/image" Target="../media/image15.tiff"/><Relationship Id="rId8" Type="http://schemas.openxmlformats.org/officeDocument/2006/relationships/image" Target="../media/image17.tiff"/><Relationship Id="rId9" Type="http://schemas.openxmlformats.org/officeDocument/2006/relationships/image" Target="../media/image18.tiff"/><Relationship Id="rId10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png"/><Relationship Id="rId7" Type="http://schemas.openxmlformats.org/officeDocument/2006/relationships/image" Target="../media/image25.tiff"/><Relationship Id="rId8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6304" y="1371600"/>
            <a:ext cx="7848600" cy="1927225"/>
          </a:xfrm>
        </p:spPr>
        <p:txBody>
          <a:bodyPr/>
          <a:lstStyle/>
          <a:p>
            <a:r>
              <a:rPr lang="en-US" altLang="zh-CN" sz="4000" dirty="0" smtClean="0"/>
              <a:t>A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General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suspiciousness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metric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for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dense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blocks</a:t>
            </a: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multimodal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data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39104" cy="17526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 smtClean="0"/>
              <a:t>Meng</a:t>
            </a:r>
            <a:r>
              <a:rPr lang="en-US" altLang="zh-CN" dirty="0" smtClean="0"/>
              <a:t> Jiang,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U</a:t>
            </a:r>
            <a:r>
              <a:rPr lang="en-US" altLang="zh-CN" dirty="0" smtClean="0"/>
              <a:t>niversity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Illinois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Urbana-Champaign,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Joint work </a:t>
            </a:r>
            <a:r>
              <a:rPr lang="en-US" altLang="zh-CN" dirty="0" smtClean="0"/>
              <a:t>with</a:t>
            </a:r>
            <a:endParaRPr lang="zh-CN" altLang="en-US" dirty="0" smtClean="0"/>
          </a:p>
          <a:p>
            <a:r>
              <a:rPr lang="en-US" altLang="zh-CN" dirty="0" smtClean="0"/>
              <a:t>Alex </a:t>
            </a:r>
            <a:r>
              <a:rPr lang="en-US" altLang="zh-CN" dirty="0" err="1"/>
              <a:t>Beutel</a:t>
            </a:r>
            <a:r>
              <a:rPr lang="zh-CN" altLang="en-US" dirty="0"/>
              <a:t> </a:t>
            </a:r>
            <a:r>
              <a:rPr lang="en-US" altLang="zh-CN" dirty="0"/>
              <a:t>(CMU</a:t>
            </a:r>
            <a:r>
              <a:rPr lang="en-US" altLang="zh-CN" dirty="0" smtClean="0"/>
              <a:t>),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Peng Cui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(Tsinghua), Bryan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Hooi</a:t>
            </a:r>
            <a:r>
              <a:rPr lang="zh-CN" altLang="en-US" dirty="0" smtClean="0"/>
              <a:t> </a:t>
            </a:r>
            <a:r>
              <a:rPr lang="en-US" altLang="zh-CN" dirty="0" smtClean="0"/>
              <a:t>(CMU),</a:t>
            </a:r>
            <a:endParaRPr lang="zh-CN" altLang="en-US" dirty="0"/>
          </a:p>
          <a:p>
            <a:r>
              <a:rPr lang="en-US" altLang="zh-CN" dirty="0" err="1" smtClean="0"/>
              <a:t>Shiqiang</a:t>
            </a:r>
            <a:r>
              <a:rPr lang="en-US" altLang="zh-CN" dirty="0" smtClean="0"/>
              <a:t> Yang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(Tsinghua),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Christos </a:t>
            </a:r>
            <a:r>
              <a:rPr lang="en-US" altLang="zh-CN" dirty="0" err="1" smtClean="0"/>
              <a:t>Faloutsos</a:t>
            </a:r>
            <a:r>
              <a:rPr lang="en-US" altLang="zh-CN" dirty="0" smtClean="0"/>
              <a:t> </a:t>
            </a:r>
            <a:r>
              <a:rPr lang="en-US" altLang="zh-CN" dirty="0" smtClean="0"/>
              <a:t>(CMU)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7" y="5463167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296" y="5463167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464175"/>
            <a:ext cx="956707" cy="1078992"/>
          </a:xfrm>
          <a:prstGeom prst="rect">
            <a:avLst/>
          </a:prstGeom>
        </p:spPr>
      </p:pic>
      <p:pic>
        <p:nvPicPr>
          <p:cNvPr id="8" name="Picture 2" descr="http://alexbeutel.com/images/pic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19" y="5464175"/>
            <a:ext cx="879378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t1.gstatic.com/images?q=tbn:ANd9GcS--Z2tjZx2hn4UJjZ01orZ71dXMOBk49_50y6ZGr4Ciw6sONTl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92001" y="5832859"/>
            <a:ext cx="615494" cy="685800"/>
          </a:xfrm>
          <a:prstGeom prst="rect">
            <a:avLst/>
          </a:prstGeom>
          <a:noFill/>
        </p:spPr>
      </p:pic>
      <p:pic>
        <p:nvPicPr>
          <p:cNvPr id="12" name="Picture 7" descr="http://img851.ph.126.net/pAtEZ0W4R_QkIG_2bjEEyA==/2716233525258851514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954" y="5832859"/>
            <a:ext cx="683067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81295" y="5463167"/>
            <a:ext cx="929784" cy="1091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915" y="567409"/>
            <a:ext cx="3347899" cy="7010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504" y="5463167"/>
            <a:ext cx="727657" cy="109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>Dense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Blocks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Indicates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Suspiciousness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987277" y="278092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249457" y="298718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1232255" y="227455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-145598" y="299995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692046" y="184951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1756392" y="403414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1812540" y="359052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91104" y="468118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1305558" y="513651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35"/>
          <p:cNvCxnSpPr/>
          <p:nvPr/>
        </p:nvCxnSpPr>
        <p:spPr>
          <a:xfrm>
            <a:off x="1510324" y="369138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195" y="1817284"/>
            <a:ext cx="542549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>Dense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Blocks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Indicates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Suspiciousness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>Dense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Blocks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Indicates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Suspiciousness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15"/>
          <p:cNvSpPr/>
          <p:nvPr/>
        </p:nvSpPr>
        <p:spPr>
          <a:xfrm>
            <a:off x="7230410" y="2536707"/>
            <a:ext cx="189346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+Hashtag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+Item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+Product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+Location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+…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>Dense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Blocks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Indicates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Suspiciousness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8847" y="5609381"/>
            <a:ext cx="874630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/>
              <a:t>Question: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Which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is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more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suspicious?</a:t>
            </a:r>
            <a:endParaRPr lang="zh-CN" altLang="en-US" sz="3200" b="1" dirty="0" smtClean="0"/>
          </a:p>
          <a:p>
            <a:r>
              <a:rPr lang="zh-CN" altLang="en-US" sz="3200" dirty="0"/>
              <a:t> </a:t>
            </a:r>
            <a:r>
              <a:rPr lang="en-US" altLang="zh-CN" sz="3200" dirty="0" smtClean="0"/>
              <a:t>-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Before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search,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should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able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rank.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21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Axioms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83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b="1" dirty="0" smtClean="0"/>
              <a:t>Quantify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Suspiciousness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爆炸形 2 4"/>
          <p:cNvSpPr/>
          <p:nvPr/>
        </p:nvSpPr>
        <p:spPr>
          <a:xfrm>
            <a:off x="1784607" y="5486205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28" name="矩形 31"/>
          <p:cNvSpPr/>
          <p:nvPr/>
        </p:nvSpPr>
        <p:spPr>
          <a:xfrm>
            <a:off x="367204" y="5837462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0.9%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9" name="矩形 32"/>
          <p:cNvSpPr/>
          <p:nvPr/>
        </p:nvSpPr>
        <p:spPr>
          <a:xfrm>
            <a:off x="7366055" y="5809033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0.05%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b="1" dirty="0"/>
              <a:t>Suspiciousness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12" y="2791418"/>
            <a:ext cx="5534576" cy="290049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67" y="2174572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Negative </a:t>
            </a:r>
            <a:r>
              <a:rPr lang="en-US" altLang="zh-CN" sz="2800" dirty="0"/>
              <a:t>log likelihood of block’s probability</a:t>
            </a:r>
            <a:endParaRPr lang="en-US" altLang="zh-CN" sz="2800" i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Local search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90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Advantage: “Suspiciousness”+</a:t>
            </a:r>
            <a:r>
              <a:rPr lang="en-US" altLang="zh-CN" sz="3600" dirty="0" err="1" smtClean="0"/>
              <a:t>CrossSpot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Scoring dense blocks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Targeting multi-modal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Satisfying axioms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0422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Synthetic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Experiments: Synthetic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en-US" altLang="zh-CN" sz="2400" dirty="0" smtClean="0"/>
              <a:t>random data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Block#1: 30×30×30 of 512	</a:t>
            </a:r>
            <a:r>
              <a:rPr lang="zh-CN" altLang="en-US" sz="2400" dirty="0" smtClean="0"/>
              <a:t>	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Block#3</a:t>
            </a:r>
            <a:r>
              <a:rPr lang="en-US" altLang="zh-CN" sz="2400" dirty="0" smtClean="0"/>
              <a:t>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Block#4</a:t>
            </a:r>
            <a:r>
              <a:rPr lang="en-US" altLang="zh-CN" sz="2400" dirty="0" smtClean="0"/>
              <a:t>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62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Manipulating Trends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70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Myself: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352"/>
            <a:ext cx="9144000" cy="2086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0383"/>
            <a:ext cx="2187724" cy="1646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631" y="4040116"/>
            <a:ext cx="1097095" cy="757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728" y="4862875"/>
            <a:ext cx="2966735" cy="1946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1" y="4513059"/>
            <a:ext cx="1611060" cy="649621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" y="3404081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62" y="3404081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41" y="3706292"/>
            <a:ext cx="956707" cy="1078992"/>
          </a:xfrm>
          <a:prstGeom prst="rect">
            <a:avLst/>
          </a:prstGeom>
        </p:spPr>
      </p:pic>
      <p:pic>
        <p:nvPicPr>
          <p:cNvPr id="17" name="Picture 2" descr="http://alexbeutel.com/images/pic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181" y="3706292"/>
            <a:ext cx="879378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3441" y="3706292"/>
            <a:ext cx="929784" cy="10914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23741" y="3864410"/>
            <a:ext cx="875879" cy="131382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83568" y="2513952"/>
            <a:ext cx="0" cy="890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244408" y="2513952"/>
            <a:ext cx="288032" cy="1548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658189" y="5548176"/>
            <a:ext cx="2406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2012-2013</a:t>
            </a:r>
            <a:endParaRPr lang="en-US" sz="3200" dirty="0"/>
          </a:p>
        </p:txBody>
      </p:sp>
      <p:cxnSp>
        <p:nvCxnSpPr>
          <p:cNvPr id="30" name="Straight Arrow Connector 29"/>
          <p:cNvCxnSpPr>
            <a:stCxn id="10" idx="3"/>
            <a:endCxn id="9" idx="1"/>
          </p:cNvCxnSpPr>
          <p:nvPr/>
        </p:nvCxnSpPr>
        <p:spPr>
          <a:xfrm>
            <a:off x="1667091" y="4837870"/>
            <a:ext cx="4347637" cy="99846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563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</a:t>
            </a:r>
            <a:r>
              <a:rPr lang="en-US" altLang="zh-CN" sz="2800" dirty="0" smtClean="0"/>
              <a:t>a </a:t>
            </a:r>
            <a:r>
              <a:rPr lang="en-US" altLang="zh-CN" sz="2800" dirty="0" smtClean="0"/>
              <a:t>general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“suspiciousness”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 based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probability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 </a:t>
            </a:r>
            <a:r>
              <a:rPr lang="en-US" altLang="zh-CN" sz="2800" dirty="0" smtClean="0"/>
              <a:t>multi-modal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 smtClean="0"/>
              <a:t>: Proposed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local </a:t>
            </a:r>
            <a:r>
              <a:rPr lang="en-US" altLang="zh-CN" sz="2800" dirty="0" smtClean="0"/>
              <a:t>search algorithm for </a:t>
            </a:r>
            <a:r>
              <a:rPr lang="en-US" altLang="zh-CN" sz="2800" dirty="0" smtClean="0"/>
              <a:t>catching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suspicious behaviors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17297" y="4056724"/>
            <a:ext cx="29787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7030A0"/>
                </a:solidFill>
              </a:rPr>
              <a:t>Thank</a:t>
            </a:r>
            <a:r>
              <a:rPr lang="zh-CN" altLang="en-US" sz="4400" dirty="0">
                <a:solidFill>
                  <a:srgbClr val="7030A0"/>
                </a:solidFill>
              </a:rPr>
              <a:t> </a:t>
            </a:r>
            <a:r>
              <a:rPr lang="en-US" altLang="zh-CN" sz="4400" dirty="0">
                <a:solidFill>
                  <a:srgbClr val="7030A0"/>
                </a:solidFill>
              </a:rPr>
              <a:t>you!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6" name="Subtitle 5"/>
          <p:cNvSpPr txBox="1">
            <a:spLocks/>
          </p:cNvSpPr>
          <p:nvPr/>
        </p:nvSpPr>
        <p:spPr>
          <a:xfrm>
            <a:off x="2871912" y="4826165"/>
            <a:ext cx="3438624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UIUC</a:t>
            </a:r>
            <a:endParaRPr lang="zh-CN" altLang="en-US" dirty="0" smtClean="0"/>
          </a:p>
          <a:p>
            <a:r>
              <a:rPr lang="en-US" altLang="zh-CN" dirty="0" smtClean="0"/>
              <a:t>mjiang89@gmail.com</a:t>
            </a:r>
            <a:endParaRPr lang="zh-CN" altLang="en-US" dirty="0" smtClean="0"/>
          </a:p>
          <a:p>
            <a:r>
              <a:rPr lang="en-US" altLang="zh-CN" dirty="0" err="1" smtClean="0"/>
              <a:t>www.meng-jiang.com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76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Myself: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352"/>
            <a:ext cx="9144000" cy="2086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0383"/>
            <a:ext cx="2187724" cy="1646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631" y="4040116"/>
            <a:ext cx="1097095" cy="757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728" y="4862875"/>
            <a:ext cx="2966735" cy="1946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1" y="4513059"/>
            <a:ext cx="1611060" cy="649621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" y="3404081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62" y="3404081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41" y="3706292"/>
            <a:ext cx="956707" cy="1078992"/>
          </a:xfrm>
          <a:prstGeom prst="rect">
            <a:avLst/>
          </a:prstGeom>
        </p:spPr>
      </p:pic>
      <p:pic>
        <p:nvPicPr>
          <p:cNvPr id="17" name="Picture 2" descr="http://alexbeutel.com/images/pic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181" y="3706292"/>
            <a:ext cx="879378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3441" y="3706292"/>
            <a:ext cx="929784" cy="10914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09481" y="3588878"/>
            <a:ext cx="875879" cy="131382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83568" y="2513952"/>
            <a:ext cx="0" cy="890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244408" y="2513952"/>
            <a:ext cx="288032" cy="1548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187725" y="4957326"/>
            <a:ext cx="37498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KDD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2014</a:t>
            </a:r>
            <a:endParaRPr lang="zh-CN" altLang="en-US" sz="3200" b="1" dirty="0"/>
          </a:p>
          <a:p>
            <a:r>
              <a:rPr lang="en-US" altLang="zh-CN" sz="3200" b="1" dirty="0"/>
              <a:t>B</a:t>
            </a:r>
            <a:r>
              <a:rPr lang="en-US" altLang="zh-CN" sz="3200" b="1" dirty="0" smtClean="0"/>
              <a:t>est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paper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finalist</a:t>
            </a:r>
            <a:endParaRPr lang="en-US" sz="3200" b="1" dirty="0"/>
          </a:p>
        </p:txBody>
      </p:sp>
      <p:cxnSp>
        <p:nvCxnSpPr>
          <p:cNvPr id="26" name="Straight Arrow Connector 25"/>
          <p:cNvCxnSpPr>
            <a:stCxn id="17" idx="1"/>
            <a:endCxn id="19" idx="3"/>
          </p:cNvCxnSpPr>
          <p:nvPr/>
        </p:nvCxnSpPr>
        <p:spPr>
          <a:xfrm flipH="1">
            <a:off x="4785360" y="4245788"/>
            <a:ext cx="272821" cy="0"/>
          </a:xfrm>
          <a:prstGeom prst="straightConnector1">
            <a:avLst/>
          </a:prstGeom>
          <a:ln w="762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92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Myself: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352"/>
            <a:ext cx="9144000" cy="2086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0383"/>
            <a:ext cx="2187724" cy="1646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631" y="4040116"/>
            <a:ext cx="1097095" cy="757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728" y="4862875"/>
            <a:ext cx="2966735" cy="1946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1" y="4513059"/>
            <a:ext cx="1611060" cy="649621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" y="3404081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62" y="3404081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41" y="3706292"/>
            <a:ext cx="956707" cy="1078992"/>
          </a:xfrm>
          <a:prstGeom prst="rect">
            <a:avLst/>
          </a:prstGeom>
        </p:spPr>
      </p:pic>
      <p:pic>
        <p:nvPicPr>
          <p:cNvPr id="17" name="Picture 2" descr="http://alexbeutel.com/images/pic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181" y="3706292"/>
            <a:ext cx="879378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3441" y="3706292"/>
            <a:ext cx="929784" cy="10914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303" y="3277305"/>
            <a:ext cx="875879" cy="131382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83568" y="2513952"/>
            <a:ext cx="0" cy="890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244408" y="2513952"/>
            <a:ext cx="288032" cy="1548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924517" y="5543947"/>
            <a:ext cx="2406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May,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2015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2870954" y="5004451"/>
            <a:ext cx="26231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ICDM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paper</a:t>
            </a:r>
            <a:endParaRPr lang="en-US" sz="3200" b="1" dirty="0"/>
          </a:p>
        </p:txBody>
      </p:sp>
      <p:cxnSp>
        <p:nvCxnSpPr>
          <p:cNvPr id="26" name="Straight Arrow Connector 25"/>
          <p:cNvCxnSpPr>
            <a:stCxn id="17" idx="1"/>
            <a:endCxn id="19" idx="3"/>
          </p:cNvCxnSpPr>
          <p:nvPr/>
        </p:nvCxnSpPr>
        <p:spPr>
          <a:xfrm flipH="1" flipV="1">
            <a:off x="3227182" y="3934215"/>
            <a:ext cx="1830999" cy="311573"/>
          </a:xfrm>
          <a:prstGeom prst="straightConnector1">
            <a:avLst/>
          </a:prstGeom>
          <a:ln w="76200">
            <a:solidFill>
              <a:srgbClr val="7030A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09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Myself: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352"/>
            <a:ext cx="9144000" cy="2086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0383"/>
            <a:ext cx="2187724" cy="1646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631" y="4040116"/>
            <a:ext cx="1097095" cy="757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728" y="4862875"/>
            <a:ext cx="2966735" cy="1946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1" y="4513059"/>
            <a:ext cx="1611060" cy="649621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" y="3404081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62" y="3404081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41" y="3706292"/>
            <a:ext cx="956707" cy="1078992"/>
          </a:xfrm>
          <a:prstGeom prst="rect">
            <a:avLst/>
          </a:prstGeom>
        </p:spPr>
      </p:pic>
      <p:pic>
        <p:nvPicPr>
          <p:cNvPr id="17" name="Picture 2" descr="http://alexbeutel.com/images/pic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181" y="3706292"/>
            <a:ext cx="879378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3441" y="3706292"/>
            <a:ext cx="929784" cy="1091486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83568" y="2513952"/>
            <a:ext cx="0" cy="890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244408" y="2513952"/>
            <a:ext cx="288032" cy="1548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924517" y="5543947"/>
            <a:ext cx="2406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/>
              <a:t>June,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2015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2427226" y="4963966"/>
            <a:ext cx="33351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err="1" smtClean="0"/>
              <a:t>Ph.D.</a:t>
            </a:r>
            <a:r>
              <a:rPr lang="en-US" altLang="zh-CN" sz="3200" b="1" dirty="0" err="1"/>
              <a:t>,</a:t>
            </a:r>
            <a:r>
              <a:rPr lang="en-US" altLang="zh-CN" sz="3200" b="1" dirty="0" err="1" smtClean="0"/>
              <a:t>Tsinghua</a:t>
            </a:r>
            <a:endParaRPr lang="en-US" sz="3200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1303" y="3277305"/>
            <a:ext cx="875879" cy="13138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0169" y="2643072"/>
            <a:ext cx="1199505" cy="119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85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Myself: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3352"/>
            <a:ext cx="9144000" cy="20860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60383"/>
            <a:ext cx="2187724" cy="16463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631" y="4040116"/>
            <a:ext cx="1097095" cy="7576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728" y="4862875"/>
            <a:ext cx="2966735" cy="1946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31" y="4513059"/>
            <a:ext cx="1611060" cy="6496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5448" y="1529204"/>
            <a:ext cx="2197100" cy="1647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8100" y="1961505"/>
            <a:ext cx="1157348" cy="1210393"/>
          </a:xfrm>
          <a:prstGeom prst="rect">
            <a:avLst/>
          </a:prstGeom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" y="3404081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062" y="3404081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841" y="3706292"/>
            <a:ext cx="956707" cy="1078992"/>
          </a:xfrm>
          <a:prstGeom prst="rect">
            <a:avLst/>
          </a:prstGeom>
        </p:spPr>
      </p:pic>
      <p:pic>
        <p:nvPicPr>
          <p:cNvPr id="17" name="Picture 2" descr="http://alexbeutel.com/images/pic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181" y="3706292"/>
            <a:ext cx="879378" cy="107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83441" y="3706292"/>
            <a:ext cx="929784" cy="10914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7863" y="1841246"/>
            <a:ext cx="875879" cy="131382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683568" y="2513952"/>
            <a:ext cx="0" cy="8901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244408" y="2513952"/>
            <a:ext cx="288032" cy="1548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611503" y="5543947"/>
            <a:ext cx="27199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smtClean="0"/>
              <a:t>August,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2015</a:t>
            </a:r>
            <a:endParaRPr lang="en-US" sz="3200" dirty="0"/>
          </a:p>
        </p:txBody>
      </p:sp>
      <p:cxnSp>
        <p:nvCxnSpPr>
          <p:cNvPr id="20" name="Straight Arrow Connector 19"/>
          <p:cNvCxnSpPr>
            <a:stCxn id="15" idx="3"/>
          </p:cNvCxnSpPr>
          <p:nvPr/>
        </p:nvCxnSpPr>
        <p:spPr>
          <a:xfrm flipV="1">
            <a:off x="2272062" y="2566702"/>
            <a:ext cx="2256038" cy="1377379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27226" y="4963966"/>
            <a:ext cx="33351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/>
              <a:t>Postdoc,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UIUC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08412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1" y="2452451"/>
            <a:ext cx="3150682" cy="3143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4239151"/>
            <a:ext cx="5451524" cy="194538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330194" y="1685355"/>
            <a:ext cx="5562286" cy="2338944"/>
          </a:xfrm>
          <a:prstGeom prst="wedgeEllipseCallout">
            <a:avLst>
              <a:gd name="adj1" fmla="val -86459"/>
              <a:gd name="adj2" fmla="val 241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My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boss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wants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me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to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catch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fraud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in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such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big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table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–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billions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records,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tens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columns</a:t>
            </a:r>
            <a:r>
              <a:rPr lang="en-US" altLang="zh-CN" sz="2400" dirty="0" smtClean="0">
                <a:solidFill>
                  <a:schemeClr val="tx1"/>
                </a:solidFill>
              </a:rPr>
              <a:t>!!!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How?!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07912" y="6184539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fraud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3351236" y="5616137"/>
            <a:ext cx="5535697" cy="568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Multi-Modal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95291"/>
            <a:ext cx="3604374" cy="2888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529" y="1744444"/>
            <a:ext cx="716171" cy="7161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39" y="2902118"/>
            <a:ext cx="890820" cy="5951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2" y="5299386"/>
            <a:ext cx="1396788" cy="13967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825" y="1540024"/>
            <a:ext cx="716171" cy="7161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83" y="1778013"/>
            <a:ext cx="716171" cy="7161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94" y="1760808"/>
            <a:ext cx="716171" cy="7161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447" y="1540024"/>
            <a:ext cx="716171" cy="7161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10" y="1778012"/>
            <a:ext cx="716171" cy="7161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07" y="1797203"/>
            <a:ext cx="716171" cy="7161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266" y="1778011"/>
            <a:ext cx="716171" cy="716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624" y="1540024"/>
            <a:ext cx="716171" cy="7161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426" y="4391331"/>
            <a:ext cx="557631" cy="9080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6210" y="4019898"/>
            <a:ext cx="1430741" cy="14307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255" y="3536013"/>
            <a:ext cx="890820" cy="59516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242" y="3014412"/>
            <a:ext cx="890820" cy="59516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82" y="3051079"/>
            <a:ext cx="890820" cy="5951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14" y="3238431"/>
            <a:ext cx="890820" cy="59516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59799" y="5450639"/>
            <a:ext cx="420555" cy="4188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298877" y="5299386"/>
            <a:ext cx="584389" cy="570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94723" y="376805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58139" y="376319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568996" y="2511389"/>
            <a:ext cx="997069" cy="469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566065" y="2494182"/>
            <a:ext cx="1198532" cy="503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/>
          <p:cNvSpPr/>
          <p:nvPr/>
        </p:nvSpPr>
        <p:spPr>
          <a:xfrm rot="17272805">
            <a:off x="3661262" y="2273578"/>
            <a:ext cx="914400" cy="914400"/>
          </a:xfrm>
          <a:prstGeom prst="arc">
            <a:avLst>
              <a:gd name="adj1" fmla="val 14803465"/>
              <a:gd name="adj2" fmla="val 0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Massive</a:t>
            </a:r>
            <a:r>
              <a:rPr lang="zh-CN" altLang="en-US" sz="3600" dirty="0" smtClean="0"/>
              <a:t> </a:t>
            </a:r>
            <a:r>
              <a:rPr lang="en-US" altLang="zh-CN" sz="3600" b="1" dirty="0" smtClean="0"/>
              <a:t>Multi-Modal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Data: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r>
              <a:rPr lang="en-US" altLang="zh-CN" sz="3600" dirty="0" smtClean="0"/>
              <a:t>Lines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&amp;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Columns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(Modes)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graphicFrame>
        <p:nvGraphicFramePr>
          <p:cNvPr id="38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930042"/>
              </p:ext>
            </p:extLst>
          </p:nvPr>
        </p:nvGraphicFramePr>
        <p:xfrm>
          <a:off x="179511" y="2060848"/>
          <a:ext cx="878497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Dataset</a:t>
                      </a:r>
                      <a:endParaRPr lang="zh-CN" altLang="en-US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Mode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Network attacks</a:t>
                      </a:r>
                    </a:p>
                    <a:p>
                      <a:r>
                        <a:rPr lang="en-US" altLang="zh-CN" sz="2000" b="1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Src</a:t>
                      </a:r>
                      <a:r>
                        <a:rPr lang="en-US" altLang="zh-CN" sz="2400" b="1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Dest</a:t>
                      </a:r>
                      <a:r>
                        <a:rPr lang="en-US" altLang="zh-CN" sz="2400" b="1" baseline="0" dirty="0" smtClean="0"/>
                        <a:t>-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1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</TotalTime>
  <Words>410</Words>
  <Application>Microsoft Macintosh PowerPoint</Application>
  <PresentationFormat>On-screen Show (4:3)</PresentationFormat>
  <Paragraphs>188</Paragraphs>
  <Slides>20</Slides>
  <Notes>18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Wingdings</vt:lpstr>
      <vt:lpstr>华文新魏</vt:lpstr>
      <vt:lpstr>宋体</vt:lpstr>
      <vt:lpstr>Arial</vt:lpstr>
      <vt:lpstr>meng</vt:lpstr>
      <vt:lpstr>A General suspiciousness metric for dense blocks in multimodal data</vt:lpstr>
      <vt:lpstr>Introducing Myself: Meng Jiang</vt:lpstr>
      <vt:lpstr>Introducing Myself: Meng Jiang</vt:lpstr>
      <vt:lpstr>Introducing Myself: Meng Jiang</vt:lpstr>
      <vt:lpstr>Introducing Myself: Meng Jiang</vt:lpstr>
      <vt:lpstr>Introducing Myself: Meng Jiang</vt:lpstr>
      <vt:lpstr>Suppose You Work in Twitter</vt:lpstr>
      <vt:lpstr>Suspicious Behaviors in Multi-Modal Data</vt:lpstr>
      <vt:lpstr>Massive Multi-Modal Data: Lines &amp; Columns (Modes)</vt:lpstr>
      <vt:lpstr>Dense Blocks Indicates Suspiciousness</vt:lpstr>
      <vt:lpstr>Dense Blocks Indicates Suspiciousness</vt:lpstr>
      <vt:lpstr>Dense Blocks Indicates Suspiciousness</vt:lpstr>
      <vt:lpstr>Dense Blocks Indicates Suspiciousness</vt:lpstr>
      <vt:lpstr>Axioms</vt:lpstr>
      <vt:lpstr>A General Idea to Quantify Suspiciousness</vt:lpstr>
      <vt:lpstr>A General Suspiciousness Metric</vt:lpstr>
      <vt:lpstr>Advantage: “Suspiciousness”+CrossSpot</vt:lpstr>
      <vt:lpstr>Performance: Synthetic Data</vt:lpstr>
      <vt:lpstr>Performance: Manipulating Trends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Microsoft Office User</cp:lastModifiedBy>
  <cp:revision>910</cp:revision>
  <dcterms:created xsi:type="dcterms:W3CDTF">2014-07-30T13:24:23Z</dcterms:created>
  <dcterms:modified xsi:type="dcterms:W3CDTF">2015-10-12T21:56:42Z</dcterms:modified>
</cp:coreProperties>
</file>